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8"/>
  </p:notesMasterIdLst>
  <p:sldIdLst>
    <p:sldId id="607" r:id="rId2"/>
    <p:sldId id="439" r:id="rId3"/>
    <p:sldId id="450" r:id="rId4"/>
    <p:sldId id="483" r:id="rId5"/>
    <p:sldId id="608" r:id="rId6"/>
    <p:sldId id="609" r:id="rId7"/>
    <p:sldId id="552" r:id="rId8"/>
    <p:sldId id="553" r:id="rId9"/>
    <p:sldId id="610" r:id="rId10"/>
    <p:sldId id="611" r:id="rId11"/>
    <p:sldId id="556" r:id="rId12"/>
    <p:sldId id="612" r:id="rId13"/>
    <p:sldId id="558" r:id="rId14"/>
    <p:sldId id="613" r:id="rId15"/>
    <p:sldId id="614" r:id="rId16"/>
    <p:sldId id="561" r:id="rId17"/>
    <p:sldId id="615" r:id="rId18"/>
    <p:sldId id="616" r:id="rId19"/>
    <p:sldId id="564" r:id="rId20"/>
    <p:sldId id="606" r:id="rId21"/>
    <p:sldId id="617" r:id="rId22"/>
    <p:sldId id="485" r:id="rId23"/>
    <p:sldId id="567" r:id="rId24"/>
    <p:sldId id="569" r:id="rId25"/>
    <p:sldId id="570" r:id="rId26"/>
    <p:sldId id="631" r:id="rId27"/>
    <p:sldId id="618" r:id="rId28"/>
    <p:sldId id="619" r:id="rId29"/>
    <p:sldId id="620" r:id="rId30"/>
    <p:sldId id="621" r:id="rId31"/>
    <p:sldId id="573" r:id="rId32"/>
    <p:sldId id="622" r:id="rId33"/>
    <p:sldId id="623" r:id="rId34"/>
    <p:sldId id="572" r:id="rId35"/>
    <p:sldId id="624" r:id="rId36"/>
    <p:sldId id="575" r:id="rId37"/>
    <p:sldId id="521" r:id="rId38"/>
    <p:sldId id="577" r:id="rId39"/>
    <p:sldId id="578" r:id="rId40"/>
    <p:sldId id="625" r:id="rId41"/>
    <p:sldId id="626" r:id="rId42"/>
    <p:sldId id="576" r:id="rId43"/>
    <p:sldId id="574" r:id="rId44"/>
    <p:sldId id="579" r:id="rId45"/>
    <p:sldId id="580" r:id="rId46"/>
    <p:sldId id="527" r:id="rId47"/>
    <p:sldId id="581" r:id="rId48"/>
    <p:sldId id="582" r:id="rId49"/>
    <p:sldId id="586" r:id="rId50"/>
    <p:sldId id="583" r:id="rId51"/>
    <p:sldId id="528" r:id="rId52"/>
    <p:sldId id="587" r:id="rId53"/>
    <p:sldId id="584" r:id="rId54"/>
    <p:sldId id="585" r:id="rId55"/>
    <p:sldId id="530" r:id="rId56"/>
    <p:sldId id="531" r:id="rId57"/>
    <p:sldId id="532" r:id="rId58"/>
    <p:sldId id="588" r:id="rId59"/>
    <p:sldId id="589" r:id="rId60"/>
    <p:sldId id="627" r:id="rId61"/>
    <p:sldId id="594" r:id="rId62"/>
    <p:sldId id="628" r:id="rId63"/>
    <p:sldId id="629" r:id="rId64"/>
    <p:sldId id="595" r:id="rId65"/>
    <p:sldId id="630" r:id="rId66"/>
    <p:sldId id="592" r:id="rId67"/>
    <p:sldId id="598" r:id="rId68"/>
    <p:sldId id="599" r:id="rId69"/>
    <p:sldId id="597" r:id="rId70"/>
    <p:sldId id="601" r:id="rId71"/>
    <p:sldId id="602" r:id="rId72"/>
    <p:sldId id="603" r:id="rId73"/>
    <p:sldId id="605" r:id="rId74"/>
    <p:sldId id="604" r:id="rId75"/>
    <p:sldId id="538" r:id="rId76"/>
    <p:sldId id="457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A9D"/>
    <a:srgbClr val="0000FF"/>
    <a:srgbClr val="993300"/>
    <a:srgbClr val="CCFF99"/>
    <a:srgbClr val="401254"/>
    <a:srgbClr val="210E30"/>
    <a:srgbClr val="653F35"/>
    <a:srgbClr val="4F784C"/>
    <a:srgbClr val="FFFF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87" d="100"/>
          <a:sy n="87" d="100"/>
        </p:scale>
        <p:origin x="139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3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solidFill>
                  <a:srgbClr val="056A9D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8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2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0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smtClean="0">
                <a:solidFill>
                  <a:srgbClr val="FF0000"/>
                </a:solidFill>
                <a:ea typeface="맑은 고딕" pitchFamily="50" charset="-127"/>
              </a:rPr>
              <a:t>]</a:t>
            </a:r>
            <a:endParaRPr kumimoji="0" lang="en-US" altLang="ko-KR" sz="1400" b="1" dirty="0">
              <a:solidFill>
                <a:srgbClr val="FF0000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3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88740"/>
            <a:ext cx="8918025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원자성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99929"/>
            <a:ext cx="6435715" cy="49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</a:t>
            </a:r>
            <a:r>
              <a:rPr lang="en-US" altLang="ko-KR" dirty="0" smtClean="0"/>
              <a:t>(consistency)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수행된 후에도 데이터베이스가 일관된 상태를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유지해야 함을 의미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798930"/>
            <a:ext cx="7640447" cy="3690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4" y="1972789"/>
            <a:ext cx="7330393" cy="35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125655"/>
            <a:ext cx="9090061" cy="5543705"/>
          </a:xfrm>
        </p:spPr>
        <p:txBody>
          <a:bodyPr/>
          <a:lstStyle/>
          <a:p>
            <a:pPr lvl="0"/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격리성</a:t>
            </a:r>
            <a:r>
              <a:rPr lang="en-US" altLang="ko-KR" dirty="0" smtClean="0"/>
              <a:t>(isolation)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수행 중인 트랜잭션이 완료될 때까지 </a:t>
            </a:r>
            <a:r>
              <a:rPr lang="ko-KR" altLang="en-US" dirty="0" smtClean="0"/>
              <a:t>중간 </a:t>
            </a:r>
            <a:r>
              <a:rPr lang="ko-KR" altLang="en-US" dirty="0" smtClean="0"/>
              <a:t>연산 결과에 </a:t>
            </a:r>
            <a:r>
              <a:rPr lang="ko-KR" altLang="en-US" dirty="0"/>
              <a:t>다른 트랜잭션들이 접근할 </a:t>
            </a:r>
            <a:r>
              <a:rPr lang="ko-KR" altLang="en-US" dirty="0" smtClean="0"/>
              <a:t>수 없음을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격리성의</a:t>
            </a:r>
            <a:r>
              <a:rPr lang="ko-KR" altLang="en-US" dirty="0" smtClean="0"/>
              <a:t> 보장을 위해서는 여러 </a:t>
            </a:r>
            <a:r>
              <a:rPr lang="ko-KR" altLang="en-US" dirty="0" smtClean="0"/>
              <a:t>트랜잭션이 </a:t>
            </a:r>
            <a:r>
              <a:rPr lang="ko-KR" altLang="en-US" dirty="0" smtClean="0"/>
              <a:t>동시에 수행되더라도 마치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순서대로 하나씩 수행되는 것처럼 정확하고 일관된 결과를 얻을 수 있도록 제어하는 기능이 필요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125655"/>
            <a:ext cx="9090061" cy="5543705"/>
          </a:xfrm>
        </p:spPr>
        <p:txBody>
          <a:bodyPr/>
          <a:lstStyle/>
          <a:p>
            <a:pPr lvl="0"/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격리성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5" y="1668496"/>
            <a:ext cx="7902370" cy="50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125655"/>
            <a:ext cx="9090061" cy="5543705"/>
          </a:xfrm>
        </p:spPr>
        <p:txBody>
          <a:bodyPr/>
          <a:lstStyle/>
          <a:p>
            <a:pPr lvl="0"/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격리성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0" y="1538790"/>
            <a:ext cx="2758634" cy="4943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4887035" y="1591079"/>
            <a:ext cx="2867492" cy="4628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80" r="-2224"/>
          <a:stretch/>
        </p:blipFill>
        <p:spPr>
          <a:xfrm>
            <a:off x="2917283" y="6497283"/>
            <a:ext cx="3814957" cy="3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pPr lvl="0"/>
            <a:r>
              <a:rPr lang="ko-KR" altLang="en-US" dirty="0"/>
              <a:t>트랜잭션의 특성 </a:t>
            </a:r>
            <a:r>
              <a:rPr lang="en-US" altLang="ko-KR" dirty="0"/>
              <a:t>– </a:t>
            </a:r>
            <a:r>
              <a:rPr lang="ko-KR" altLang="en-US" dirty="0" smtClean="0"/>
              <a:t>지속성</a:t>
            </a:r>
            <a:r>
              <a:rPr lang="en-US" altLang="ko-KR" dirty="0" smtClean="0"/>
              <a:t>(durability)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완료된 후 데이터베이스에 반영한 수행 결과는 영구적이어야 함을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지속성의 보장을 위해서는 장애 발생 시 회복 기능이 필요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pPr lvl="0"/>
            <a:r>
              <a:rPr lang="ko-KR" altLang="en-US" dirty="0"/>
              <a:t>트랜잭션의 </a:t>
            </a:r>
            <a:r>
              <a:rPr lang="en-US" altLang="ko-KR" dirty="0"/>
              <a:t>4</a:t>
            </a:r>
            <a:r>
              <a:rPr lang="ko-KR" altLang="en-US" dirty="0"/>
              <a:t>가지 특성을 보장하기 위해 필요한 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988840"/>
            <a:ext cx="6107443" cy="42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pPr lvl="0"/>
            <a:r>
              <a:rPr lang="ko-KR" altLang="en-US" dirty="0"/>
              <a:t>트랜잭션의 주요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0" y="1898830"/>
            <a:ext cx="8475030" cy="28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4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043735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commit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수행이 성공적으로 완료되었음을 선언하는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commit </a:t>
            </a:r>
            <a:r>
              <a:rPr lang="ko-KR" altLang="en-US" dirty="0" smtClean="0"/>
              <a:t>연산이 실행되면 트랜잭션의 수행 결과가 데이터베이스에 반영되고 일관된 상태를 지속적으로 유지하게 됨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3023955"/>
            <a:ext cx="7394906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895" y="1538790"/>
            <a:ext cx="4155305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회복과 병행 제어</a:t>
            </a:r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01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트랜잭션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02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장애와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회복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병행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9553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998730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</a:t>
            </a:r>
            <a:r>
              <a:rPr lang="en-US" altLang="ko-KR" dirty="0"/>
              <a:t>rollback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트랜잭션의 수행이 실패했음을 선언하는 연산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rollback </a:t>
            </a:r>
            <a:r>
              <a:rPr lang="ko-KR" altLang="en-US" dirty="0"/>
              <a:t>연산이 실행되면 </a:t>
            </a:r>
            <a:r>
              <a:rPr lang="ko-KR" altLang="en-US" dirty="0" smtClean="0"/>
              <a:t>트랜잭션이 </a:t>
            </a:r>
            <a:r>
              <a:rPr lang="ko-KR" altLang="en-US" dirty="0"/>
              <a:t>지금까지 </a:t>
            </a:r>
            <a:r>
              <a:rPr lang="ko-KR" altLang="en-US" dirty="0" smtClean="0"/>
              <a:t>실행한 </a:t>
            </a:r>
            <a:r>
              <a:rPr lang="ko-KR" altLang="en-US" dirty="0"/>
              <a:t>연산의 결과가 취소되고 데이터베이스가 트랜잭션 수행 전의 일관된 상태로 되돌아감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930249"/>
            <a:ext cx="6165686" cy="38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043735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트랜잭션의 상태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35" y="1808820"/>
            <a:ext cx="4826995" cy="46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활동</a:t>
            </a:r>
            <a:r>
              <a:rPr lang="en-US" altLang="ko-KR" dirty="0" smtClean="0"/>
              <a:t>(active)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수행되기 </a:t>
            </a:r>
            <a:r>
              <a:rPr lang="ko-KR" altLang="en-US" dirty="0"/>
              <a:t>시작하여 현재 수행 중인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부분 완료</a:t>
            </a:r>
            <a:r>
              <a:rPr lang="en-US" altLang="ko-KR" dirty="0" smtClean="0"/>
              <a:t>(partially 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마지막 연산이 실행을 끝낸 직후의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완료</a:t>
            </a:r>
            <a:r>
              <a:rPr lang="en-US" altLang="ko-KR" dirty="0" smtClean="0"/>
              <a:t>(committed)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</a:t>
            </a:r>
            <a:r>
              <a:rPr lang="ko-KR" altLang="en-US" dirty="0"/>
              <a:t>성공적으로 완료되어 </a:t>
            </a:r>
            <a:r>
              <a:rPr lang="en-US" altLang="ko-KR" dirty="0"/>
              <a:t>commit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수행한 최종 결과를 데이터베이스에 반영하고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데이터베이스가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새로운 일관된 상태가 되면서 트랜잭션이 종료됨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39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실패</a:t>
            </a:r>
            <a:r>
              <a:rPr lang="en-US" altLang="ko-KR" dirty="0" smtClean="0"/>
              <a:t>(failed)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장애가 </a:t>
            </a:r>
            <a:r>
              <a:rPr lang="ko-KR" altLang="en-US" dirty="0"/>
              <a:t>발생하여 트랜잭션의 수행이 중단된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철회</a:t>
            </a:r>
            <a:r>
              <a:rPr lang="en-US" altLang="ko-KR" dirty="0" smtClean="0"/>
              <a:t>(aborted)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수행 실패로 </a:t>
            </a:r>
            <a:r>
              <a:rPr lang="en-US" altLang="ko-KR" dirty="0"/>
              <a:t>rollback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실행한 트랜잭션의 연산을 모두 취소하고 트랜잭션이 수행되기 전의 데이터베이스 상태로 되돌리면서 트랜잭션이 종료됨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철회 상태로 종료된 트랜잭션은 상황에 따라 다시 수행되거나 폐기됨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4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장애</a:t>
            </a:r>
            <a:r>
              <a:rPr lang="en-US" altLang="ko-KR" dirty="0" smtClean="0"/>
              <a:t>(failure)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시스템이 제대로 동작하지 않는 상태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5" y="2213865"/>
            <a:ext cx="8537880" cy="38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데이터베이스를 저장하는 저장 장치의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5" y="1844237"/>
            <a:ext cx="8531490" cy="39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수행을 위해 필요한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디스크와 메인 </a:t>
            </a:r>
            <a:r>
              <a:rPr lang="ko-KR" altLang="en-US" dirty="0" smtClean="0"/>
              <a:t>메모리 </a:t>
            </a:r>
            <a:r>
              <a:rPr lang="ko-KR" altLang="en-US" dirty="0" smtClean="0"/>
              <a:t>간의 데이터 이동 연산</a:t>
            </a:r>
            <a:r>
              <a:rPr lang="en-US" altLang="ko-KR" dirty="0"/>
              <a:t> </a:t>
            </a:r>
            <a:r>
              <a:rPr lang="en-US" altLang="ko-KR" dirty="0" smtClean="0"/>
              <a:t>: input / output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메인 메모리와 프로그램 변수 간의 데이터 이동 연산 </a:t>
            </a:r>
            <a:r>
              <a:rPr lang="en-US" altLang="ko-KR" dirty="0" smtClean="0"/>
              <a:t>: read</a:t>
            </a:r>
            <a:r>
              <a:rPr lang="ko-KR" altLang="en-US" dirty="0"/>
              <a:t> </a:t>
            </a:r>
            <a:r>
              <a:rPr lang="en-US" altLang="ko-KR" dirty="0" smtClean="0"/>
              <a:t>/ write</a:t>
            </a:r>
          </a:p>
          <a:p>
            <a:pPr marL="357187" lvl="1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2843935"/>
            <a:ext cx="8234670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디스크와</a:t>
            </a:r>
            <a:r>
              <a:rPr lang="en-US" altLang="ko-KR" dirty="0"/>
              <a:t> </a:t>
            </a:r>
            <a:r>
              <a:rPr lang="ko-KR" altLang="en-US" dirty="0"/>
              <a:t>메인 메모리 간 데이터 이동 연산의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일반적으로 데이터베이스는 </a:t>
            </a:r>
            <a:r>
              <a:rPr lang="ko-KR" altLang="en-US" dirty="0" err="1"/>
              <a:t>비휘발성</a:t>
            </a:r>
            <a:r>
              <a:rPr lang="ko-KR" altLang="en-US" dirty="0"/>
              <a:t> 저장 장치인 디스크에 상주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트랜잭션이 데이터베이스의 데이터를 처리하기 위해서는 데이터를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디스크에서 메인 메모리로 가져와 처리한 </a:t>
            </a:r>
            <a:r>
              <a:rPr lang="ko-KR" altLang="en-US" dirty="0"/>
              <a:t>후</a:t>
            </a:r>
            <a:r>
              <a:rPr lang="ko-KR" altLang="en-US" dirty="0" smtClean="0"/>
              <a:t> </a:t>
            </a:r>
            <a:r>
              <a:rPr lang="ko-KR" altLang="en-US" dirty="0"/>
              <a:t>그 결과를 디스크로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보내는 </a:t>
            </a:r>
            <a:r>
              <a:rPr lang="ko-KR" altLang="en-US" dirty="0"/>
              <a:t>작업이 필요함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46" y="3572838"/>
            <a:ext cx="6586139" cy="30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디스크와</a:t>
            </a:r>
            <a:r>
              <a:rPr lang="en-US" altLang="ko-KR" dirty="0"/>
              <a:t> </a:t>
            </a:r>
            <a:r>
              <a:rPr lang="ko-KR" altLang="en-US" dirty="0"/>
              <a:t>메인 메모리 간의 데이터 이동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input </a:t>
            </a:r>
            <a:r>
              <a:rPr lang="ko-KR" altLang="en-US" dirty="0"/>
              <a:t>연산 </a:t>
            </a:r>
            <a:r>
              <a:rPr lang="en-US" altLang="ko-KR" dirty="0"/>
              <a:t>/ output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블록</a:t>
            </a:r>
            <a:r>
              <a:rPr lang="en-US" altLang="ko-KR" dirty="0"/>
              <a:t>(block) </a:t>
            </a:r>
            <a:r>
              <a:rPr lang="ko-KR" altLang="en-US" dirty="0"/>
              <a:t>단위로 수행됨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디스크 블록 </a:t>
            </a:r>
            <a:r>
              <a:rPr lang="en-US" altLang="ko-KR" dirty="0"/>
              <a:t>: </a:t>
            </a:r>
            <a:r>
              <a:rPr lang="ko-KR" altLang="en-US" dirty="0"/>
              <a:t>디스크에 있는 블록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버퍼 블록 </a:t>
            </a:r>
            <a:r>
              <a:rPr lang="en-US" altLang="ko-KR" dirty="0"/>
              <a:t>: </a:t>
            </a:r>
            <a:r>
              <a:rPr lang="ko-KR" altLang="en-US" dirty="0"/>
              <a:t>메인 메모리에 있는 블록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744035"/>
            <a:ext cx="7797359" cy="26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775026" cy="5543705"/>
          </a:xfrm>
        </p:spPr>
        <p:txBody>
          <a:bodyPr/>
          <a:lstStyle/>
          <a:p>
            <a:r>
              <a:rPr lang="ko-KR" altLang="en-US" dirty="0"/>
              <a:t>메인 메모리와</a:t>
            </a:r>
            <a:r>
              <a:rPr lang="en-US" altLang="ko-KR" dirty="0"/>
              <a:t> </a:t>
            </a:r>
            <a:r>
              <a:rPr lang="ko-KR" altLang="en-US" dirty="0"/>
              <a:t>변수 간의 데이터 이동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read </a:t>
            </a:r>
            <a:r>
              <a:rPr lang="ko-KR" altLang="en-US" dirty="0"/>
              <a:t>연산 </a:t>
            </a:r>
            <a:r>
              <a:rPr lang="en-US" altLang="ko-KR" dirty="0"/>
              <a:t>/ write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응용</a:t>
            </a:r>
            <a:r>
              <a:rPr lang="en-US" altLang="ko-KR" dirty="0"/>
              <a:t> </a:t>
            </a:r>
            <a:r>
              <a:rPr lang="ko-KR" altLang="en-US" dirty="0"/>
              <a:t>프로그램에서 </a:t>
            </a:r>
            <a:r>
              <a:rPr lang="ko-KR" altLang="en-US" dirty="0" smtClean="0"/>
              <a:t>트랜잭션 </a:t>
            </a:r>
            <a:r>
              <a:rPr lang="ko-KR" altLang="en-US" dirty="0"/>
              <a:t>수행을 지시하면 메인 메모리 버퍼 </a:t>
            </a:r>
            <a:r>
              <a:rPr lang="ko-KR" altLang="en-US" dirty="0" smtClean="0"/>
              <a:t>블록에 </a:t>
            </a:r>
            <a:r>
              <a:rPr lang="ko-KR" altLang="en-US" dirty="0"/>
              <a:t>있는 데이터를 프로그램의 변수로 가져오고</a:t>
            </a:r>
            <a:r>
              <a:rPr lang="en-US" altLang="ko-KR" dirty="0"/>
              <a:t>,</a:t>
            </a:r>
            <a:r>
              <a:rPr lang="ko-KR" altLang="en-US" dirty="0"/>
              <a:t> 데이터 처리 결과를 저장한 변수 값을 메인 메모리 버퍼 블록으로 옮기는 작업이 필요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699030"/>
            <a:ext cx="7755985" cy="26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861445"/>
            <a:ext cx="6300700" cy="479461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1500" y="5679250"/>
            <a:ext cx="8640960" cy="1298346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515B"/>
              </a:buClr>
              <a:buSzTx/>
              <a:buFont typeface="Wingdings" pitchFamily="2" charset="2"/>
              <a:buChar char="v"/>
              <a:tabLst/>
              <a:defRPr sz="23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515B"/>
              </a:buClr>
              <a:buSzTx/>
              <a:buFont typeface="Wingdings" pitchFamily="2" charset="2"/>
              <a:buChar char="§"/>
              <a:tabLst/>
              <a:defRPr sz="24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056A9D"/>
              </a:buClr>
            </a:pPr>
            <a:r>
              <a:rPr lang="ko-KR" altLang="en-US" sz="1600" spc="-50" dirty="0" smtClean="0"/>
              <a:t>병행 제어와 회복 작업의 기본 단위인 트랜잭션의 개념을 이해한다</a:t>
            </a:r>
            <a:r>
              <a:rPr lang="en-US" altLang="ko-KR" sz="1600" spc="-50" dirty="0" smtClean="0"/>
              <a:t>.</a:t>
            </a:r>
          </a:p>
          <a:p>
            <a:pPr lvl="1">
              <a:lnSpc>
                <a:spcPct val="120000"/>
              </a:lnSpc>
              <a:buClr>
                <a:srgbClr val="056A9D"/>
              </a:buClr>
            </a:pPr>
            <a:r>
              <a:rPr lang="ko-KR" altLang="en-US" sz="1600" spc="-50" dirty="0" smtClean="0"/>
              <a:t>데이터베이스를 장애로부터 복구하는 다양한 회복 기법을 익힌다</a:t>
            </a:r>
            <a:r>
              <a:rPr lang="en-US" altLang="ko-KR" sz="1600" spc="-50" dirty="0" smtClean="0"/>
              <a:t>.</a:t>
            </a:r>
          </a:p>
          <a:p>
            <a:pPr lvl="1">
              <a:lnSpc>
                <a:spcPct val="120000"/>
              </a:lnSpc>
              <a:buClr>
                <a:srgbClr val="056A9D"/>
              </a:buClr>
            </a:pPr>
            <a:r>
              <a:rPr lang="ko-KR" altLang="en-US" sz="1600" spc="-50" dirty="0" smtClean="0"/>
              <a:t>여러 사용자가 동시에 접근할 수 있도록 트랜잭션 수행을 통제하는 병행 제어 기법을 익힌다</a:t>
            </a:r>
            <a:r>
              <a:rPr lang="en-US" altLang="ko-KR" sz="1600" spc="-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3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25655"/>
            <a:ext cx="8846525" cy="5543705"/>
          </a:xfrm>
        </p:spPr>
        <p:txBody>
          <a:bodyPr/>
          <a:lstStyle/>
          <a:p>
            <a:r>
              <a:rPr lang="ko-KR" altLang="en-US" dirty="0"/>
              <a:t>트랜잭션을 데이터 이동 </a:t>
            </a:r>
            <a:r>
              <a:rPr lang="ko-KR" altLang="en-US" dirty="0" smtClean="0"/>
              <a:t>연산과 함께 </a:t>
            </a:r>
            <a:r>
              <a:rPr lang="ko-KR" altLang="en-US" dirty="0"/>
              <a:t>프로그램으로 표현한 예</a:t>
            </a:r>
            <a:endParaRPr lang="en-US" altLang="ko-KR" dirty="0" smtClean="0"/>
          </a:p>
          <a:p>
            <a:pPr marL="357187" lvl="1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74" y="1718810"/>
            <a:ext cx="5414261" cy="4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장애와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9482" y="1088740"/>
            <a:ext cx="8910990" cy="5543705"/>
          </a:xfrm>
        </p:spPr>
        <p:txBody>
          <a:bodyPr/>
          <a:lstStyle/>
          <a:p>
            <a:r>
              <a:rPr lang="ko-KR" altLang="en-US" dirty="0" smtClean="0"/>
              <a:t>회복</a:t>
            </a:r>
            <a:r>
              <a:rPr lang="en-US" altLang="ko-KR" dirty="0" smtClean="0"/>
              <a:t>(recovery)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장애가 발생했을 때 데이터베이스를 장애가 발생하기 전의 일관된 상태로 복구시키는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특성을 보장하고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일관된 상태로 유지하기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위해 필수적인 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회복 관리자</a:t>
            </a:r>
            <a:r>
              <a:rPr lang="en-US" altLang="ko-KR" dirty="0" smtClean="0"/>
              <a:t>(recovery manager)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 발생을 탐지하고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장애가 탐지되면 데이터베이스 복구 기능을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9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장애와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9482" y="1088740"/>
            <a:ext cx="8910990" cy="5543705"/>
          </a:xfrm>
        </p:spPr>
        <p:txBody>
          <a:bodyPr/>
          <a:lstStyle/>
          <a:p>
            <a:r>
              <a:rPr lang="ko-KR" altLang="en-US" dirty="0"/>
              <a:t>회복을 위해 데이터베이스 복사본을 만드는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데이터베이스 회복의 핵심 원리는 데이터 중복</a:t>
            </a:r>
            <a:r>
              <a:rPr lang="en-US" altLang="ko-KR" dirty="0"/>
              <a:t>!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7938352" cy="26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장애와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9482" y="1088740"/>
            <a:ext cx="8910990" cy="5543705"/>
          </a:xfrm>
        </p:spPr>
        <p:txBody>
          <a:bodyPr/>
          <a:lstStyle/>
          <a:p>
            <a:r>
              <a:rPr lang="ko-KR" altLang="en-US" dirty="0"/>
              <a:t>회복을 위한 기본 연산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8" y="1763815"/>
            <a:ext cx="8212242" cy="26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99064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로그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변경하기 이전의 값과 변경한 이후의 값을 기록한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레코드 단위로 트랜잭션 수행과 함께 기록됨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60" y="2528900"/>
            <a:ext cx="7470830" cy="41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7455" y="1035645"/>
            <a:ext cx="9000050" cy="5543705"/>
          </a:xfrm>
        </p:spPr>
        <p:txBody>
          <a:bodyPr/>
          <a:lstStyle/>
          <a:p>
            <a:r>
              <a:rPr lang="ko-KR" altLang="en-US" dirty="0"/>
              <a:t>로그 기록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계좌 잔액이 </a:t>
            </a:r>
            <a:r>
              <a:rPr lang="en-US" altLang="ko-KR" dirty="0"/>
              <a:t>10,000</a:t>
            </a:r>
            <a:r>
              <a:rPr lang="ko-KR" altLang="en-US" dirty="0"/>
              <a:t>원인 성호가 계좌 잔액이 </a:t>
            </a:r>
            <a:r>
              <a:rPr lang="en-US" altLang="ko-KR" dirty="0"/>
              <a:t>0</a:t>
            </a:r>
            <a:r>
              <a:rPr lang="ko-KR" altLang="en-US" dirty="0"/>
              <a:t>원인 은경에게 </a:t>
            </a:r>
            <a:r>
              <a:rPr lang="en-US" altLang="ko-KR" dirty="0"/>
              <a:t>5,000</a:t>
            </a:r>
            <a:r>
              <a:rPr lang="ko-KR" altLang="en-US" dirty="0"/>
              <a:t>원 이체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58869"/>
            <a:ext cx="7400647" cy="4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회복 기법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853825"/>
            <a:ext cx="8480739" cy="386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90010" y="1125655"/>
            <a:ext cx="9027495" cy="5543705"/>
          </a:xfrm>
        </p:spPr>
        <p:txBody>
          <a:bodyPr/>
          <a:lstStyle/>
          <a:p>
            <a:r>
              <a:rPr lang="ko-KR" altLang="en-US" dirty="0" smtClean="0"/>
              <a:t>로그 회복 기법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즉시 갱신</a:t>
            </a:r>
            <a:r>
              <a:rPr lang="en-US" altLang="ko-KR" dirty="0" smtClean="0"/>
              <a:t>(immediate update)</a:t>
            </a:r>
            <a:r>
              <a:rPr lang="ko-KR" altLang="en-US" dirty="0" smtClean="0"/>
              <a:t> 회복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 수행 중에 데이터 변경 </a:t>
            </a:r>
            <a:r>
              <a:rPr lang="ko-KR" altLang="en-US" dirty="0" smtClean="0"/>
              <a:t>연산의 </a:t>
            </a:r>
            <a:r>
              <a:rPr lang="ko-KR" altLang="en-US" dirty="0" smtClean="0"/>
              <a:t>결과를 데이터베이스에 즉시 반영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발생에 대비하기 위해 데이터 변경에 대한 내용을 로그 파일에 기록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 변경 연산이 실행되면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로그 파일에 로그 레코드를 먼저 기록한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데이터베이스에 </a:t>
            </a:r>
            <a:r>
              <a:rPr lang="ko-KR" altLang="en-US" dirty="0" smtClean="0"/>
              <a:t>변경 연산을 반영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발생 시점에 따라 </a:t>
            </a:r>
            <a:r>
              <a:rPr lang="en-US" altLang="ko-KR" dirty="0" smtClean="0"/>
              <a:t>redo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undo </a:t>
            </a:r>
            <a:r>
              <a:rPr lang="ko-KR" altLang="en-US" dirty="0" smtClean="0"/>
              <a:t>연산을 실행해 </a:t>
            </a:r>
            <a:r>
              <a:rPr lang="ko-KR" altLang="en-US" dirty="0" smtClean="0"/>
              <a:t>데이터베이스를 </a:t>
            </a:r>
            <a:r>
              <a:rPr lang="ko-KR" altLang="en-US" dirty="0" smtClean="0"/>
              <a:t>복구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35645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로그 회복 기법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즉시 갱신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회복 기법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19" y="1538790"/>
            <a:ext cx="6882681" cy="5265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6" y="1853825"/>
            <a:ext cx="8353601" cy="351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6598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트랜잭션</a:t>
            </a:r>
            <a:r>
              <a:rPr lang="en-US" altLang="ko-KR" dirty="0" smtClean="0"/>
              <a:t>(transaction)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하나의 </a:t>
            </a:r>
            <a:r>
              <a:rPr lang="ko-KR" altLang="en-US" dirty="0" smtClean="0"/>
              <a:t>작업을 수행하는데 </a:t>
            </a:r>
            <a:r>
              <a:rPr lang="ko-KR" altLang="en-US" dirty="0"/>
              <a:t>필요한 데이터베이스 연산들을 모아놓은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논리적인 작업의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</a:t>
            </a:r>
            <a:r>
              <a:rPr lang="ko-KR" altLang="en-US" dirty="0" smtClean="0"/>
              <a:t>수행에 필요한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문들의 모임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변경하는 </a:t>
            </a:r>
            <a:r>
              <a:rPr lang="en-US" altLang="ko-KR" dirty="0" smtClean="0"/>
              <a:t>INSERT, DELETE, UPDATE </a:t>
            </a:r>
            <a:r>
              <a:rPr lang="ko-KR" altLang="en-US" dirty="0" smtClean="0"/>
              <a:t>문의 실행을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</a:t>
            </a:r>
            <a:r>
              <a:rPr lang="ko-KR" altLang="en-US" dirty="0" smtClean="0"/>
              <a:t>발생 시 복구 작업이나 병행 제어 작업을 위한 중요한 단위로 사용됨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데이터베이스의 </a:t>
            </a:r>
            <a:r>
              <a:rPr lang="ko-KR" altLang="en-US" dirty="0" smtClean="0"/>
              <a:t>무결성과 일관성을 보장하기 위해 작업 수행에 필요한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연산들을 하나의 트랜잭션으로 제대로 정의하고 관리해야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667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로그 회복 기법 </a:t>
            </a:r>
            <a:r>
              <a:rPr lang="en-US" altLang="ko-KR" dirty="0"/>
              <a:t>– </a:t>
            </a:r>
            <a:r>
              <a:rPr lang="ko-KR" altLang="en-US" dirty="0"/>
              <a:t>즉시 갱신</a:t>
            </a:r>
            <a:r>
              <a:rPr lang="en-US" altLang="ko-KR" dirty="0"/>
              <a:t> </a:t>
            </a:r>
            <a:r>
              <a:rPr lang="ko-KR" altLang="en-US" dirty="0"/>
              <a:t>회복 기법 적용 예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82" y="1583795"/>
            <a:ext cx="3073363" cy="51704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224239" y="2033845"/>
            <a:ext cx="3105345" cy="1170130"/>
          </a:xfrm>
          <a:prstGeom prst="wedgeRoundRectCallout">
            <a:avLst>
              <a:gd name="adj1" fmla="val -73790"/>
              <a:gd name="adj2" fmla="val -180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</a:rPr>
              <a:t>계좌에서 </a:t>
            </a:r>
            <a:r>
              <a:rPr lang="en-US" altLang="ko-KR" sz="1600" dirty="0" smtClean="0">
                <a:solidFill>
                  <a:schemeClr val="tx1"/>
                </a:solidFill>
              </a:rPr>
              <a:t>B</a:t>
            </a:r>
            <a:r>
              <a:rPr lang="ko-KR" altLang="en-US" sz="1600" dirty="0" smtClean="0">
                <a:solidFill>
                  <a:schemeClr val="tx1"/>
                </a:solidFill>
              </a:rPr>
              <a:t>계좌로 </a:t>
            </a:r>
            <a:r>
              <a:rPr lang="en-US" altLang="ko-KR" sz="1600" dirty="0" smtClean="0">
                <a:solidFill>
                  <a:schemeClr val="tx1"/>
                </a:solidFill>
              </a:rPr>
              <a:t>1,000</a:t>
            </a:r>
            <a:r>
              <a:rPr lang="ko-KR" altLang="en-US" sz="1600" dirty="0" smtClean="0">
                <a:solidFill>
                  <a:schemeClr val="tx1"/>
                </a:solidFill>
              </a:rPr>
              <a:t>원을 이체하는 트랜잭션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47075" y="4644135"/>
            <a:ext cx="3105345" cy="1170130"/>
          </a:xfrm>
          <a:prstGeom prst="wedgeRoundRectCallout">
            <a:avLst>
              <a:gd name="adj1" fmla="val -73790"/>
              <a:gd name="adj2" fmla="val -180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C</a:t>
            </a:r>
            <a:r>
              <a:rPr lang="ko-KR" altLang="en-US" sz="1600" dirty="0" smtClean="0">
                <a:solidFill>
                  <a:schemeClr val="tx1"/>
                </a:solidFill>
              </a:rPr>
              <a:t>계좌에서 </a:t>
            </a:r>
            <a:r>
              <a:rPr lang="en-US" altLang="ko-KR" sz="1600" dirty="0">
                <a:solidFill>
                  <a:schemeClr val="tx1"/>
                </a:solidFill>
              </a:rPr>
              <a:t>D</a:t>
            </a:r>
            <a:r>
              <a:rPr lang="ko-KR" altLang="en-US" sz="1600" dirty="0" smtClean="0">
                <a:solidFill>
                  <a:schemeClr val="tx1"/>
                </a:solidFill>
              </a:rPr>
              <a:t>계좌로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,000</a:t>
            </a:r>
            <a:r>
              <a:rPr lang="ko-KR" altLang="en-US" sz="1600" dirty="0" smtClean="0">
                <a:solidFill>
                  <a:schemeClr val="tx1"/>
                </a:solidFill>
              </a:rPr>
              <a:t>원을 이체하는 트랜잭션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7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로그 회복 기법 </a:t>
            </a:r>
            <a:r>
              <a:rPr lang="en-US" altLang="ko-KR" dirty="0"/>
              <a:t>– </a:t>
            </a:r>
            <a:r>
              <a:rPr lang="ko-KR" altLang="en-US" dirty="0"/>
              <a:t>즉시 갱신</a:t>
            </a:r>
            <a:r>
              <a:rPr lang="en-US" altLang="ko-KR" dirty="0"/>
              <a:t> </a:t>
            </a:r>
            <a:r>
              <a:rPr lang="ko-KR" altLang="en-US" dirty="0"/>
              <a:t>회복 기법 적용 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30" y="2024073"/>
            <a:ext cx="6975775" cy="4510272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71501" y="1787985"/>
            <a:ext cx="2250249" cy="1170130"/>
          </a:xfrm>
          <a:prstGeom prst="wedgeRoundRectCallout">
            <a:avLst>
              <a:gd name="adj1" fmla="val 39515"/>
              <a:gd name="adj2" fmla="val 714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Wingdings"/>
              <a:buChar char=""/>
            </a:pPr>
            <a:r>
              <a:rPr lang="ko-KR" altLang="en-US" sz="1600" dirty="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1501" y="5274205"/>
            <a:ext cx="2250249" cy="1170130"/>
          </a:xfrm>
          <a:prstGeom prst="wedgeRoundRectCallout">
            <a:avLst>
              <a:gd name="adj1" fmla="val 41244"/>
              <a:gd name="adj2" fmla="val -6656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2</a:t>
            </a:r>
            <a:r>
              <a:rPr lang="en-US" altLang="ko-KR" sz="1600" smtClean="0">
                <a:solidFill>
                  <a:srgbClr val="FF0000"/>
                </a:solidFill>
              </a:rPr>
              <a:t>), 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49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252470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로그 회복 기법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지연 갱신</a:t>
            </a:r>
            <a:r>
              <a:rPr lang="en-US" altLang="ko-KR" dirty="0" smtClean="0"/>
              <a:t>(deferred</a:t>
            </a:r>
            <a:r>
              <a:rPr lang="ko-KR" altLang="en-US" dirty="0" smtClean="0"/>
              <a:t> </a:t>
            </a:r>
            <a:r>
              <a:rPr lang="en-US" altLang="ko-KR" dirty="0" smtClean="0"/>
              <a:t>update)</a:t>
            </a:r>
            <a:r>
              <a:rPr lang="ko-KR" altLang="en-US" dirty="0" smtClean="0"/>
              <a:t> 회복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 수행 중에 데이터 변경 연산의 결과를 로그에만 기록해두고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트랜잭션이 부분 완료된 후에 로그에 기록된 내용을 </a:t>
            </a:r>
            <a:r>
              <a:rPr lang="ko-KR" altLang="en-US" dirty="0" smtClean="0"/>
              <a:t>데이터베이스에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한 번에 </a:t>
            </a:r>
            <a:r>
              <a:rPr lang="ko-KR" altLang="en-US" dirty="0" smtClean="0"/>
              <a:t>반영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 수행 중에 장애가 발생할 경우 로그에 기록된 내용을 버리기만 하면 데이터베이스가 원래 상태를 그대로 유지하게 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undo </a:t>
            </a:r>
            <a:r>
              <a:rPr lang="ko-KR" altLang="en-US" dirty="0" smtClean="0"/>
              <a:t>연산은 </a:t>
            </a:r>
            <a:r>
              <a:rPr lang="ko-KR" altLang="en-US" dirty="0" smtClean="0"/>
              <a:t>필요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redo </a:t>
            </a:r>
            <a:r>
              <a:rPr lang="ko-KR" altLang="en-US" dirty="0" smtClean="0"/>
              <a:t>연산만 사용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로그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레코드에는 변경 이후 값만 기록하면 됨 </a:t>
            </a:r>
            <a:r>
              <a:rPr lang="en-US" altLang="ko-KR" dirty="0" smtClean="0"/>
              <a:t>: </a:t>
            </a:r>
            <a:r>
              <a:rPr lang="en-US" altLang="ko-KR" dirty="0" smtClean="0"/>
              <a:t>&lt;T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X, </a:t>
            </a:r>
            <a:r>
              <a:rPr lang="en-US" altLang="ko-KR" dirty="0" err="1" smtClean="0"/>
              <a:t>new_value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형식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sp>
        <p:nvSpPr>
          <p:cNvPr id="5" name="직사각형 4"/>
          <p:cNvSpPr/>
          <p:nvPr/>
        </p:nvSpPr>
        <p:spPr>
          <a:xfrm>
            <a:off x="3086835" y="3158970"/>
            <a:ext cx="180020" cy="18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2" y="1808820"/>
            <a:ext cx="8620953" cy="36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035645"/>
            <a:ext cx="8550000" cy="5543705"/>
          </a:xfrm>
        </p:spPr>
        <p:txBody>
          <a:bodyPr/>
          <a:lstStyle/>
          <a:p>
            <a:pPr lvl="0"/>
            <a:r>
              <a:rPr lang="ko-KR" altLang="en-US" dirty="0" smtClean="0"/>
              <a:t>로그 회복 기법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지연 갱신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회복 기법 적용 예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1808169"/>
            <a:ext cx="6615735" cy="481618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61510" y="1583795"/>
            <a:ext cx="2295255" cy="1395155"/>
          </a:xfrm>
          <a:prstGeom prst="wedgeRoundRectCallout">
            <a:avLst>
              <a:gd name="adj1" fmla="val 42148"/>
              <a:gd name="adj2" fmla="val 6087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Font typeface="Wingdings"/>
              <a:buChar char=""/>
            </a:pP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ko-KR" altLang="en-US" sz="1600" smtClean="0">
                <a:solidFill>
                  <a:srgbClr val="FF0000"/>
                </a:solidFill>
              </a:rPr>
              <a:t>로그 기록을 무시하고 별다른 회복 조치를 하지 않음</a:t>
            </a:r>
            <a:endParaRPr lang="en-US" altLang="ko-KR" sz="1600" smtClean="0">
              <a:solidFill>
                <a:srgbClr val="FF0000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510" y="5139190"/>
            <a:ext cx="2295255" cy="1170130"/>
          </a:xfrm>
          <a:prstGeom prst="wedgeRoundRectCallout">
            <a:avLst>
              <a:gd name="adj1" fmla="val 42382"/>
              <a:gd name="adj2" fmla="val -6582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2470" y="1140544"/>
            <a:ext cx="8820030" cy="5543705"/>
          </a:xfrm>
        </p:spPr>
        <p:txBody>
          <a:bodyPr>
            <a:normAutofit fontScale="92500"/>
          </a:bodyPr>
          <a:lstStyle/>
          <a:p>
            <a:r>
              <a:rPr lang="ko-KR" altLang="en-US" sz="2600" dirty="0" smtClean="0"/>
              <a:t>검사 시점 회복 기법</a:t>
            </a:r>
            <a:endParaRPr lang="en-US" altLang="ko-KR" sz="26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로그 기록을 이용하되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시간 간격으로 검사 시점</a:t>
            </a:r>
            <a:r>
              <a:rPr lang="en-US" altLang="ko-KR" dirty="0" smtClean="0"/>
              <a:t>(checkpoint)</a:t>
            </a:r>
            <a:r>
              <a:rPr lang="ko-KR" altLang="en-US" dirty="0"/>
              <a:t>을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검사 시점이 되면 모든 로그 레코드를 로그 파일에 기록하고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 변경 내용을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데이터베이스에 </a:t>
            </a:r>
            <a:r>
              <a:rPr lang="ko-KR" altLang="en-US" dirty="0" smtClean="0"/>
              <a:t>반영한 후 검사 시점을 표시하는 </a:t>
            </a:r>
            <a:r>
              <a:rPr lang="en-US" altLang="ko-KR" dirty="0" smtClean="0"/>
              <a:t>&lt;checkpoint  L&gt; </a:t>
            </a:r>
            <a:r>
              <a:rPr lang="ko-KR" altLang="en-US" dirty="0" smtClean="0"/>
              <a:t>로그 레코드를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로그 </a:t>
            </a:r>
            <a:r>
              <a:rPr lang="ko-KR" altLang="en-US" dirty="0" smtClean="0"/>
              <a:t>파일에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sz="1700" dirty="0" smtClean="0"/>
              <a:t>&lt;checkpoint  L&gt;</a:t>
            </a:r>
            <a:r>
              <a:rPr lang="ko-KR" altLang="en-US" sz="1700" dirty="0" smtClean="0"/>
              <a:t>에서 </a:t>
            </a:r>
            <a:r>
              <a:rPr lang="en-US" altLang="ko-KR" sz="1700" dirty="0" smtClean="0"/>
              <a:t>L</a:t>
            </a:r>
            <a:r>
              <a:rPr lang="ko-KR" altLang="en-US" sz="1700" dirty="0" smtClean="0"/>
              <a:t>은 현재 실행되고 있는 트랜잭션의 리스트</a:t>
            </a:r>
            <a:endParaRPr lang="en-US" altLang="ko-KR" sz="17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발생 시 가장 최근 검사 시점 이후의 트랜잭션에만 회복 작업 수행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가장 최근의 </a:t>
            </a:r>
            <a:r>
              <a:rPr lang="en-US" altLang="ko-KR" dirty="0" smtClean="0"/>
              <a:t>&lt;checkpoint  L&gt;</a:t>
            </a:r>
            <a:r>
              <a:rPr lang="ko-KR" altLang="en-US" dirty="0" smtClean="0"/>
              <a:t> 로그 레코드 이후 </a:t>
            </a:r>
            <a:r>
              <a:rPr lang="ko-KR" altLang="en-US" dirty="0" smtClean="0"/>
              <a:t>기록에만 </a:t>
            </a:r>
            <a:r>
              <a:rPr lang="ko-KR" altLang="en-US" dirty="0" smtClean="0"/>
              <a:t>회복 작업 수행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sz="1700" dirty="0" smtClean="0"/>
              <a:t>회복 작업은 즉시 갱신 회복 기법이나 지연 갱신 회복 기법을 이용해 수행</a:t>
            </a:r>
            <a:endParaRPr lang="en-US" altLang="ko-KR" sz="17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로그 전체를 대상으로 회복 기법을 적용할 때 발생할 수 있는 </a:t>
            </a:r>
            <a:r>
              <a:rPr lang="ko-KR" altLang="en-US" dirty="0" smtClean="0"/>
              <a:t>비효율성 해결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검사 시점으로 작업 범위가 정해지므로 불필요한 회복 작업이 없어 시간이 단축됨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미디어 회복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디스크에 발생할 수 있는 장애에 대비한 회복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덤프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복사본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전체 데이터베이스의 내용을 일정 주기마다 다른 안전한 저장 장치에 복사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디스크 장애가 발생하면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가장 최근에 복사해둔 덤프를 이용해 장애 발생 이전의 데이터베이스 상태로 복구하고 필요에 따라 </a:t>
            </a:r>
            <a:r>
              <a:rPr lang="en-US" altLang="ko-KR" dirty="0" smtClean="0"/>
              <a:t>redo </a:t>
            </a:r>
            <a:r>
              <a:rPr lang="ko-KR" altLang="en-US" dirty="0" smtClean="0"/>
              <a:t>연산을 수행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51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병행 수행과 병행 제어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수행</a:t>
            </a:r>
            <a:r>
              <a:rPr lang="en-US" altLang="ko-KR" dirty="0" smtClean="0"/>
              <a:t>(concurrency)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사용자가 데이터베이스를 동시 공유할 수 있도록 여러 개의 트랜잭션을 동시에 수행하는 것을 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트랜잭션이 차례로 번갈아 수행되는 </a:t>
            </a:r>
            <a:r>
              <a:rPr lang="ko-KR" altLang="en-US" dirty="0" err="1" smtClean="0"/>
              <a:t>인터리빙</a:t>
            </a:r>
            <a:r>
              <a:rPr lang="en-US" altLang="ko-KR" dirty="0" smtClean="0"/>
              <a:t>(interleaving) </a:t>
            </a:r>
            <a:r>
              <a:rPr lang="ko-KR" altLang="en-US" dirty="0" smtClean="0"/>
              <a:t>방식으로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진행됨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제어</a:t>
            </a:r>
            <a:r>
              <a:rPr lang="en-US" altLang="ko-KR" dirty="0" smtClean="0"/>
              <a:t>(concurrency control) </a:t>
            </a:r>
            <a:r>
              <a:rPr lang="ko-KR" altLang="en-US" dirty="0" smtClean="0"/>
              <a:t>또는 동시성 제어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 수행 시 같은 데이터에 접근하여 연산을 실행해도 문제가 발생하지 않고 정확한 수행 결과를 얻을 수 있도록 트랜잭션의 수행을 제어하는 것을 의미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</a:t>
            </a:r>
            <a:r>
              <a:rPr lang="ko-KR" altLang="en-US" dirty="0" smtClean="0"/>
              <a:t>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r>
              <a:rPr lang="en-US" altLang="ko-KR" dirty="0" smtClean="0"/>
              <a:t>(lost update)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수행한 데이터 변경 연산의 결과를 다른 트랜잭션이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덮어써 변경 연산이 무효화되는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트랜잭션이 동시에 수행되더라도 갱신 분실 문제가 발생하지 않고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마치 트랜잭션들을 순차적으로 수행한 것과 같은 결과 값을 얻을 수 있어야 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99873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2329498"/>
            <a:ext cx="8460940" cy="438486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36885" y="1448780"/>
            <a:ext cx="4995555" cy="900099"/>
          </a:xfrm>
          <a:prstGeom prst="wedgeRoundRectCallout">
            <a:avLst>
              <a:gd name="adj1" fmla="val 13812"/>
              <a:gd name="adj2" fmla="val 7920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대해 갱신 분실이 발생함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(T</a:t>
            </a:r>
            <a:r>
              <a:rPr lang="en-US" altLang="ko-KR" sz="1400" baseline="-250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의 변경 연산 결과가 데이터베이스에 반영되지 않음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24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6598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트랜잭션의 예</a:t>
            </a:r>
            <a:r>
              <a:rPr lang="en-US" altLang="ko-KR" dirty="0" smtClean="0"/>
              <a:t>(1)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213865"/>
            <a:ext cx="7588516" cy="4563434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716905" y="937064"/>
            <a:ext cx="3960440" cy="1170130"/>
          </a:xfrm>
          <a:prstGeom prst="wedgeRoundRectCallout">
            <a:avLst>
              <a:gd name="adj1" fmla="val -24897"/>
              <a:gd name="adj2" fmla="val 6062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처리 순서는 중요하지 않지만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두 개의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모두 </a:t>
            </a:r>
            <a:r>
              <a:rPr lang="ko-KR" altLang="en-US" sz="1600" dirty="0" smtClean="0">
                <a:solidFill>
                  <a:schemeClr val="tx1"/>
                </a:solidFill>
              </a:rPr>
              <a:t>정상적으로 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실행되어야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8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35645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2113147"/>
            <a:ext cx="8640960" cy="446620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382090" y="998730"/>
            <a:ext cx="3716905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트랜잭션을 순차적으로 수행해서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갱신 분실 문제가 발생하지 않는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모순성</a:t>
            </a:r>
            <a:r>
              <a:rPr lang="en-US" altLang="ko-KR" dirty="0" smtClean="0"/>
              <a:t>(inconsistency)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여러 개 데이터 변경 연산을 실행할 때 일관성 없는 상태의 데이터베이스에서 데이터를 가져와 연산함으로써 모순된 결과가 발생하는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  <a:r>
              <a:rPr lang="ko-KR" altLang="en-US" dirty="0" smtClean="0"/>
              <a:t> </a:t>
            </a:r>
            <a:r>
              <a:rPr lang="ko-KR" altLang="en-US" dirty="0"/>
              <a:t>문제가 발생하지 않고 마치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트랜잭션들을 </a:t>
            </a:r>
            <a:r>
              <a:rPr lang="ko-KR" altLang="en-US" dirty="0"/>
              <a:t>순차적으로 수행한 것과 같은 결과 값을 얻을 수 있어야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71500" y="983496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799792"/>
            <a:ext cx="7380820" cy="499231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337084" y="638690"/>
            <a:ext cx="3735416" cy="121513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Y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서로 다른 상태의 데이터베이스에서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가져와 연산을 실행하는 모순이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7465" y="99873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880819"/>
            <a:ext cx="7605845" cy="4944474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517105" y="773705"/>
            <a:ext cx="3510390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트랜잭션을 순차적으로 수행해서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모순성 문제가 발생하지 않는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연쇄 복귀</a:t>
            </a:r>
            <a:r>
              <a:rPr lang="en-US" altLang="ko-KR" dirty="0" smtClean="0"/>
              <a:t>(cascading rollback)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완료되기 전 </a:t>
            </a:r>
            <a:r>
              <a:rPr lang="ko-KR" altLang="en-US" dirty="0" smtClean="0"/>
              <a:t>장애 발생으로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수행하면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 전에 이 트랜잭션이 변경한 데이터를 </a:t>
            </a:r>
            <a:r>
              <a:rPr lang="ko-KR" altLang="en-US" dirty="0" smtClean="0"/>
              <a:t>가져가 </a:t>
            </a:r>
            <a:r>
              <a:rPr lang="ko-KR" altLang="en-US" dirty="0" smtClean="0"/>
              <a:t>변경 연산을 실행한 다른 트랜잭션에도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연쇄적으로 실행해야 한다는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연쇄 복귀 </a:t>
            </a:r>
            <a:r>
              <a:rPr lang="ko-KR" altLang="en-US" dirty="0"/>
              <a:t>문제가 발생하지 않고 마치 트랜잭션들을 순차적으로 수행한 것과 같은 결과 값을 얻을 수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390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-18510" y="998730"/>
            <a:ext cx="8550000" cy="5543705"/>
          </a:xfrm>
        </p:spPr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</a:t>
            </a:r>
            <a:r>
              <a:rPr lang="ko-KR" altLang="en-US" dirty="0" smtClean="0"/>
              <a:t>복귀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982558"/>
            <a:ext cx="8100900" cy="479061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202070" y="143635"/>
            <a:ext cx="3912459" cy="193521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변경한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가져가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수행한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연산이 연쇄적으로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실행되어야 하지만 이미 완료된 상태라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실행할 수 없는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문제가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43735"/>
            <a:ext cx="8550000" cy="5543705"/>
          </a:xfrm>
        </p:spPr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복귀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2123855"/>
            <a:ext cx="8599427" cy="450859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82090" y="818710"/>
            <a:ext cx="3701562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트랜잭션을 순차적으로 수행해서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연쇄 복귀 문제가 발생하지 않는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 스케줄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트랜잭션에 포함되어 있는 연산들을 수행하는 순서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6" y="2303876"/>
            <a:ext cx="8522818" cy="22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직렬 </a:t>
            </a:r>
            <a:r>
              <a:rPr lang="ko-KR" altLang="en-US" dirty="0" smtClean="0"/>
              <a:t>스케줄</a:t>
            </a:r>
            <a:r>
              <a:rPr lang="en-US" altLang="ko-KR" dirty="0" smtClean="0"/>
              <a:t>(</a:t>
            </a:r>
            <a:r>
              <a:rPr lang="en-US" altLang="ko-KR" dirty="0" smtClean="0"/>
              <a:t>serial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이용하지 않고 </a:t>
            </a:r>
            <a:r>
              <a:rPr lang="ko-KR" altLang="en-US" dirty="0" smtClean="0"/>
              <a:t>각 트랜잭션별로 </a:t>
            </a:r>
            <a:r>
              <a:rPr lang="ko-KR" altLang="en-US" dirty="0" smtClean="0"/>
              <a:t>연산들을 순차적으로 실행시키는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트랜잭션이 수행되면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다른 트랜잭션의 </a:t>
            </a:r>
            <a:r>
              <a:rPr lang="ko-KR" altLang="en-US" dirty="0" smtClean="0"/>
              <a:t>방해를 받지 않고 </a:t>
            </a:r>
            <a:r>
              <a:rPr lang="ko-KR" altLang="en-US" dirty="0" smtClean="0"/>
              <a:t>독립적으로 수행되므로 항상 모순이 없는 정확한 결과를 얻게 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직렬 스케줄이 만들어질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직렬 스케줄마다 데이터베이스에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반영되는 최종 결과가 다를 수 있지만 직렬 스케줄의 결과는 모두 정확함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각 트랜잭션을 독립적으로 수행하기 때문에 병행 수행으로 볼 수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30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673805"/>
            <a:ext cx="8060388" cy="504056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36885" y="86371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6598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트랜잭션의 예</a:t>
            </a:r>
            <a:r>
              <a:rPr lang="en-US" altLang="ko-KR" dirty="0" smtClean="0"/>
              <a:t>(2)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26895" y="1054228"/>
            <a:ext cx="4410490" cy="1170130"/>
          </a:xfrm>
          <a:prstGeom prst="wedgeRoundRectCallout">
            <a:avLst>
              <a:gd name="adj1" fmla="val -23104"/>
              <a:gd name="adj2" fmla="val 674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INSERT </a:t>
            </a:r>
            <a:r>
              <a:rPr lang="ko-KR" altLang="en-US" sz="1600" dirty="0" smtClean="0">
                <a:solidFill>
                  <a:schemeClr val="tx1"/>
                </a:solidFill>
              </a:rPr>
              <a:t>문과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모두 정상적으로 </a:t>
            </a:r>
            <a:r>
              <a:rPr lang="ko-KR" altLang="en-US" sz="1600" dirty="0" smtClean="0">
                <a:solidFill>
                  <a:schemeClr val="tx1"/>
                </a:solidFill>
              </a:rPr>
              <a:t>실행되어야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상품주문 </a:t>
            </a:r>
            <a:r>
              <a:rPr lang="ko-KR" altLang="en-US" sz="1600" dirty="0" smtClean="0">
                <a:solidFill>
                  <a:schemeClr val="tx1"/>
                </a:solidFill>
              </a:rPr>
              <a:t>트랜잭션이 성공적으로 수행됨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2483896"/>
            <a:ext cx="8620575" cy="40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2010"/>
            <a:ext cx="7965885" cy="503736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536885" y="86371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두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46525" cy="5543705"/>
          </a:xfrm>
        </p:spPr>
        <p:txBody>
          <a:bodyPr/>
          <a:lstStyle/>
          <a:p>
            <a:r>
              <a:rPr lang="ko-KR" altLang="en-US" dirty="0" err="1"/>
              <a:t>비직렬</a:t>
            </a:r>
            <a:r>
              <a:rPr lang="ko-KR" altLang="en-US" dirty="0"/>
              <a:t> 스케줄</a:t>
            </a:r>
            <a:r>
              <a:rPr lang="en-US" altLang="ko-KR" dirty="0"/>
              <a:t>(</a:t>
            </a:r>
            <a:r>
              <a:rPr lang="en-US" altLang="ko-KR" dirty="0" err="1"/>
              <a:t>nonserial</a:t>
            </a:r>
            <a:r>
              <a:rPr lang="en-US" altLang="ko-KR" dirty="0"/>
              <a:t> schedule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</a:t>
            </a:r>
            <a:r>
              <a:rPr lang="ko-KR" altLang="en-US" dirty="0"/>
              <a:t>여</a:t>
            </a:r>
            <a:r>
              <a:rPr lang="ko-KR" altLang="en-US" dirty="0" smtClean="0"/>
              <a:t> 트랜잭션을 병행 수행하는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번갈아 연산을 실행하기 때문에 하나의 트랜잭션이 완료되기 전에 다른 트랜잭션의 연산이 실행될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스케줄에 따라 병행 수행하면 갱신 분실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모순성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연쇄 복귀 등의 문제가 발생할 수 있어 결과의 정확성을 보장할 수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스케줄이 만들어질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 중에는 잘못된 결과를 생성하는 것도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98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46525" cy="5543705"/>
          </a:xfrm>
        </p:spPr>
        <p:txBody>
          <a:bodyPr/>
          <a:lstStyle/>
          <a:p>
            <a:r>
              <a:rPr lang="ko-KR" altLang="en-US" dirty="0" err="1"/>
              <a:t>비직렬</a:t>
            </a:r>
            <a:r>
              <a:rPr lang="ko-KR" altLang="en-US" dirty="0"/>
              <a:t> </a:t>
            </a:r>
            <a:r>
              <a:rPr lang="ko-KR" altLang="en-US" dirty="0" smtClean="0"/>
              <a:t>스케줄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673805"/>
            <a:ext cx="7935670" cy="513057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356865" y="773705"/>
            <a:ext cx="5536310" cy="810090"/>
          </a:xfrm>
          <a:prstGeom prst="wedgeRoundRectCallout">
            <a:avLst>
              <a:gd name="adj1" fmla="val -28231"/>
              <a:gd name="adj2" fmla="val 6721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성공하여 정확한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77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46525" cy="5543705"/>
          </a:xfrm>
        </p:spPr>
        <p:txBody>
          <a:bodyPr/>
          <a:lstStyle/>
          <a:p>
            <a:r>
              <a:rPr lang="ko-KR" altLang="en-US" dirty="0" err="1"/>
              <a:t>비직렬</a:t>
            </a:r>
            <a:r>
              <a:rPr lang="ko-KR" altLang="en-US" dirty="0"/>
              <a:t> </a:t>
            </a:r>
            <a:r>
              <a:rPr lang="ko-KR" altLang="en-US" dirty="0" smtClean="0"/>
              <a:t>스케줄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718810"/>
            <a:ext cx="7560840" cy="4994189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266855" y="773705"/>
            <a:ext cx="5536310" cy="810090"/>
          </a:xfrm>
          <a:prstGeom prst="wedgeRoundRectCallout">
            <a:avLst>
              <a:gd name="adj1" fmla="val -28708"/>
              <a:gd name="adj2" fmla="val 726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두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실패하여 잘못된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55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직렬 </a:t>
            </a:r>
            <a:r>
              <a:rPr lang="ko-KR" altLang="en-US" dirty="0"/>
              <a:t>가능 스케줄</a:t>
            </a:r>
            <a:r>
              <a:rPr lang="en-US" altLang="ko-KR" dirty="0"/>
              <a:t>(</a:t>
            </a:r>
            <a:r>
              <a:rPr lang="en-US" altLang="ko-KR" dirty="0" err="1"/>
              <a:t>serializable</a:t>
            </a:r>
            <a:r>
              <a:rPr lang="en-US" altLang="ko-KR" dirty="0"/>
              <a:t>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수행한 것과 같이 정확한 결과를 생성하는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수행 </a:t>
            </a:r>
            <a:r>
              <a:rPr lang="ko-KR" altLang="en-US" dirty="0"/>
              <a:t>결과가 동일한 직렬 스케줄이 </a:t>
            </a:r>
            <a:r>
              <a:rPr lang="ko-KR" altLang="en-US" dirty="0" smtClean="0"/>
              <a:t>있는 </a:t>
            </a:r>
            <a:r>
              <a:rPr lang="ko-KR" altLang="en-US" dirty="0" err="1"/>
              <a:t>비직렬</a:t>
            </a:r>
            <a:r>
              <a:rPr lang="ko-KR" altLang="en-US" dirty="0"/>
              <a:t> </a:t>
            </a:r>
            <a:r>
              <a:rPr lang="ko-KR" altLang="en-US" dirty="0" smtClean="0"/>
              <a:t>스케줄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방식으로 병행 수행하면서도 정확한 결과를 얻을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가능 스케줄인지 판단하는 </a:t>
            </a:r>
            <a:r>
              <a:rPr lang="ko-KR" altLang="en-US" dirty="0" smtClean="0"/>
              <a:t>것은 쉬운 </a:t>
            </a:r>
            <a:r>
              <a:rPr lang="ko-KR" altLang="en-US" dirty="0" smtClean="0"/>
              <a:t>작업이 아니므로 </a:t>
            </a:r>
            <a:r>
              <a:rPr lang="ko-KR" altLang="en-US" dirty="0" smtClean="0">
                <a:sym typeface="Wingdings"/>
              </a:rPr>
              <a:t>직렬 가능성을 </a:t>
            </a:r>
            <a:r>
              <a:rPr lang="en-US" altLang="ko-KR" dirty="0" smtClean="0">
                <a:sym typeface="Wingdings"/>
              </a:rPr>
              <a:t/>
            </a:r>
            <a:br>
              <a:rPr lang="en-US" altLang="ko-KR" dirty="0" smtClean="0">
                <a:sym typeface="Wingdings"/>
              </a:rPr>
            </a:br>
            <a:r>
              <a:rPr lang="ko-KR" altLang="en-US" dirty="0" smtClean="0">
                <a:sym typeface="Wingdings"/>
              </a:rPr>
              <a:t>보장하는 </a:t>
            </a:r>
            <a:r>
              <a:rPr lang="ko-KR" altLang="en-US" dirty="0" smtClean="0">
                <a:sym typeface="Wingdings"/>
              </a:rPr>
              <a:t>병행 제어 기법을 사용하는 것이 일반적임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44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직렬 </a:t>
            </a:r>
            <a:r>
              <a:rPr lang="ko-KR" altLang="en-US" dirty="0"/>
              <a:t>가능 </a:t>
            </a:r>
            <a:r>
              <a:rPr lang="ko-KR" altLang="en-US" dirty="0" smtClean="0"/>
              <a:t>스케줄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717623"/>
            <a:ext cx="7867895" cy="5086752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3491185" y="728700"/>
            <a:ext cx="5536310" cy="810090"/>
          </a:xfrm>
          <a:prstGeom prst="wedgeRoundRectCallout">
            <a:avLst>
              <a:gd name="adj1" fmla="val -27755"/>
              <a:gd name="adj2" fmla="val 6938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스케줄이면서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정확한 수행 결과를 생성하기 때문에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직렬 가능 스케줄</a:t>
            </a:r>
            <a:r>
              <a:rPr lang="ko-KR" altLang="en-US" sz="1600" dirty="0" smtClean="0">
                <a:solidFill>
                  <a:schemeClr val="tx1"/>
                </a:solidFill>
              </a:rPr>
              <a:t>임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035645"/>
            <a:ext cx="8550000" cy="554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병행 제어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 수행하면서도 </a:t>
            </a:r>
            <a:r>
              <a:rPr lang="ko-KR" altLang="en-US" dirty="0" smtClean="0"/>
              <a:t>직렬 </a:t>
            </a:r>
            <a:r>
              <a:rPr lang="ko-KR" altLang="en-US" dirty="0" smtClean="0"/>
              <a:t>가능성을 보장하기 위한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모든 트랜잭션이 준수하면 직렬 가능성이 보장되는 규약을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트랜잭션들이 이 규약을 따르도록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대표적인 병행 제어 기법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91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err="1" smtClean="0"/>
              <a:t>로킹</a:t>
            </a:r>
            <a:r>
              <a:rPr lang="en-US" altLang="ko-KR" dirty="0" smtClean="0"/>
              <a:t>(locking)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원리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트랜잭션이 먼저 접근한 데이터에 대한 연산을 끝낼 때까지는 다른 트랜잭션이 그 데이터에 접근하지 못하도록 상호 배제</a:t>
            </a:r>
            <a:r>
              <a:rPr lang="en-US" altLang="ko-KR" dirty="0" smtClean="0"/>
              <a:t>(mutual exclusion)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트랜잭션들이 같은 데이터에 동시에 접근하지 못하도록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이용해 제어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: </a:t>
            </a: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 대한 독점권을 요청하는 연산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unlock : </a:t>
            </a:r>
            <a:r>
              <a:rPr lang="ko-KR" altLang="en-US" dirty="0" smtClean="0"/>
              <a:t>트랜잭션이 데이터에 대한 독점권을 반환하는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730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데이터에 </a:t>
            </a:r>
            <a:r>
              <a:rPr lang="ko-KR" altLang="en-US" dirty="0" smtClean="0"/>
              <a:t>접근하기 위해 </a:t>
            </a:r>
            <a:r>
              <a:rPr lang="ko-KR" altLang="en-US" dirty="0"/>
              <a:t>트랜잭션은 먼저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 독점권을 </a:t>
            </a:r>
            <a:r>
              <a:rPr lang="ko-KR" altLang="en-US" dirty="0" smtClean="0"/>
              <a:t>획득함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read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write </a:t>
            </a:r>
            <a:r>
              <a:rPr lang="ko-KR" altLang="en-US" dirty="0" smtClean="0"/>
              <a:t>연산 실행 전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트랜잭션에 의해 이미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연산이 실행된 데이터에는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실행할 수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독점권을 획득한 데이터에 대한 모든 연산의 수행이 끝나면 트랜잭션은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</a:t>
            </a:r>
            <a:r>
              <a:rPr lang="ko-KR" altLang="en-US" dirty="0" smtClean="0"/>
              <a:t>실행해서 </a:t>
            </a:r>
            <a:r>
              <a:rPr lang="ko-KR" altLang="en-US" dirty="0" smtClean="0"/>
              <a:t>독점권을 반납해야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012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로킹</a:t>
            </a:r>
            <a:r>
              <a:rPr lang="ko-KR" altLang="en-US" dirty="0"/>
              <a:t>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로킹</a:t>
            </a:r>
            <a:r>
              <a:rPr lang="ko-KR" altLang="en-US" dirty="0"/>
              <a:t> 단위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lock </a:t>
            </a:r>
            <a:r>
              <a:rPr lang="ko-KR" altLang="en-US" dirty="0"/>
              <a:t>연산을 실행하는 대상 데이터의 크기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전체 데이터베이스부터  </a:t>
            </a:r>
            <a:r>
              <a:rPr lang="ko-KR" altLang="en-US" dirty="0" err="1"/>
              <a:t>릴레이션</a:t>
            </a:r>
            <a:r>
              <a:rPr lang="en-US" altLang="ko-KR" dirty="0"/>
              <a:t>, </a:t>
            </a:r>
            <a:r>
              <a:rPr lang="ko-KR" altLang="en-US" dirty="0" err="1"/>
              <a:t>투플</a:t>
            </a:r>
            <a:r>
              <a:rPr lang="en-US" altLang="ko-KR" dirty="0"/>
              <a:t>, </a:t>
            </a:r>
            <a:r>
              <a:rPr lang="ko-KR" altLang="en-US" dirty="0"/>
              <a:t>속성까지도 가능함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커질수록 병행성은 낮아지지만 제어가 쉬움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작아질수록 제어가 어렵지만 병행성은 높아짐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3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특성</a:t>
            </a:r>
            <a:r>
              <a:rPr lang="en-US" altLang="ko-KR" dirty="0" smtClean="0"/>
              <a:t>(ACID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4" y="2123855"/>
            <a:ext cx="8504146" cy="241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6525" y="1043735"/>
            <a:ext cx="8775975" cy="554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효율성을 높이기 위한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같은 </a:t>
            </a:r>
            <a:r>
              <a:rPr lang="ko-KR" altLang="en-US" dirty="0" smtClean="0"/>
              <a:t>데이터에 </a:t>
            </a:r>
            <a:r>
              <a:rPr lang="ko-KR" altLang="en-US" dirty="0"/>
              <a:t>트랜잭션들이 동시에 </a:t>
            </a:r>
            <a:r>
              <a:rPr lang="en-US" altLang="ko-KR" dirty="0" smtClean="0"/>
              <a:t>read </a:t>
            </a:r>
            <a:r>
              <a:rPr lang="ko-KR" altLang="en-US" dirty="0" smtClean="0"/>
              <a:t>연산을 실행하는 것을 허용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</a:t>
            </a:r>
            <a:r>
              <a:rPr lang="ko-KR" altLang="en-US" dirty="0" smtClean="0"/>
              <a:t>연산을 두 가지 종류로 </a:t>
            </a:r>
            <a:r>
              <a:rPr lang="ko-KR" altLang="en-US" dirty="0" smtClean="0"/>
              <a:t>구분해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888940"/>
            <a:ext cx="8213413" cy="32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78750"/>
            <a:ext cx="8550000" cy="5543705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로킹</a:t>
            </a:r>
            <a:r>
              <a:rPr lang="ko-KR" altLang="en-US" dirty="0"/>
              <a:t> 규약의 효율성을 높이기 위한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1520" y="4689140"/>
            <a:ext cx="8685965" cy="1170130"/>
          </a:xfrm>
          <a:prstGeom prst="wedgeRoundRectCallout">
            <a:avLst>
              <a:gd name="adj1" fmla="val -14014"/>
              <a:gd name="adj2" fmla="val -8908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서로 다른 트랜잭션이 같은 데이터에 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동시에 실행할 수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다른 트랜잭션이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실행한 데이터에는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ko-KR" altLang="en-US" sz="1600" dirty="0" smtClean="0">
                <a:solidFill>
                  <a:schemeClr val="tx1"/>
                </a:solidFill>
              </a:rPr>
              <a:t> 모두 실행 불가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30" y="1853825"/>
            <a:ext cx="6345705" cy="22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99873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규약으로 직렬 가능성이 보장되지 않는 스케줄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499362"/>
            <a:ext cx="5928369" cy="530501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92180" y="1628800"/>
            <a:ext cx="2880320" cy="2610290"/>
          </a:xfrm>
          <a:prstGeom prst="wedgeRoundRectCallout">
            <a:avLst>
              <a:gd name="adj1" fmla="val -58598"/>
              <a:gd name="adj2" fmla="val -1227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너무 빨리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unlock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실행하여 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일관성 없는 데이터에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접근했기 때문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해결책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로킹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규약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15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775025" cy="5543705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r>
              <a:rPr lang="en-US" altLang="ko-KR" dirty="0" smtClean="0"/>
              <a:t>(2PLP; 2 Phase Locking Protocol)</a:t>
            </a:r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문제를 해결하고 트랜잭션의 직렬 가능성을 보장하기 위해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연산의 수행 시점에 대한 새로운 규약을 추가한 것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트랜잭션이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확장 단계와 축소 단계로 나누어 실행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트랜잭션이 처음 수행되면 확장 단계로 들어가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연산만 실행 가능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/>
              <a:t>u</a:t>
            </a:r>
            <a:r>
              <a:rPr lang="en-US" altLang="ko-KR" dirty="0" smtClean="0"/>
              <a:t>nlock </a:t>
            </a:r>
            <a:r>
              <a:rPr lang="ko-KR" altLang="en-US" dirty="0" smtClean="0"/>
              <a:t>연산을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축소 단계로 들어가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연산만 실행 가능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트랜잭션은 첫 번째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 실행 전에 필요한 모든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실행해야 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004174"/>
            <a:ext cx="7370027" cy="17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088740"/>
            <a:ext cx="8550000" cy="554370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/>
              <a:t>로킹</a:t>
            </a:r>
            <a:r>
              <a:rPr lang="ko-KR" altLang="en-US" dirty="0"/>
              <a:t> </a:t>
            </a:r>
            <a:r>
              <a:rPr lang="ko-KR" altLang="en-US" dirty="0" smtClean="0"/>
              <a:t>규약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8" y="1538790"/>
            <a:ext cx="5695048" cy="526558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041830" y="683695"/>
            <a:ext cx="5940660" cy="675075"/>
          </a:xfrm>
          <a:prstGeom prst="wedgeRoundRectCallout">
            <a:avLst>
              <a:gd name="adj1" fmla="val -19059"/>
              <a:gd name="adj2" fmla="val 831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단계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로킹</a:t>
            </a:r>
            <a:r>
              <a:rPr lang="ko-KR" altLang="en-US" sz="1600" dirty="0" smtClean="0">
                <a:solidFill>
                  <a:schemeClr val="tx1"/>
                </a:solidFill>
              </a:rPr>
              <a:t> 규약을 준수하여 직렬 가능성이 보장된 스케줄 예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교착 상태</a:t>
            </a:r>
            <a:r>
              <a:rPr lang="en-US" altLang="ko-KR" dirty="0" smtClean="0"/>
              <a:t>(deadlock)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트랜잭션들이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상대가 독점하고 있는 데이터에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연산이 실행되기를 서로 기다리면서 </a:t>
            </a:r>
            <a:r>
              <a:rPr lang="ko-KR" altLang="en-US" dirty="0" smtClean="0"/>
              <a:t>수행을 </a:t>
            </a:r>
            <a:r>
              <a:rPr lang="ko-KR" altLang="en-US" dirty="0" smtClean="0"/>
              <a:t>중단하고 있는 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교착 상태가 발생하지 않도록 예방하거나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 시 빨리 탐지하여 필요한 조치를 취해야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7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816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88740"/>
            <a:ext cx="8918025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원자성</a:t>
            </a:r>
            <a:r>
              <a:rPr lang="en-US" altLang="ko-KR" dirty="0" smtClean="0"/>
              <a:t>(atomicity)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 smtClean="0"/>
              <a:t>연산들이 모두 정상적으로 실행되거나 하나도 실행되지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않아야 하는 </a:t>
            </a:r>
            <a:r>
              <a:rPr lang="en-US" altLang="ko-KR" dirty="0" smtClean="0"/>
              <a:t>all-or-nothing </a:t>
            </a:r>
            <a:r>
              <a:rPr lang="ko-KR" altLang="en-US" dirty="0" smtClean="0"/>
              <a:t>방식을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만약 </a:t>
            </a:r>
            <a:r>
              <a:rPr lang="ko-KR" altLang="en-US" dirty="0" smtClean="0"/>
              <a:t>트랜잭션 수행 도중 장애가 발생하면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 실행한 연산 처리를 모두 취소하고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데이터베이스를 트랜잭션 작업 전 상태로 되돌려야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원자성의</a:t>
            </a:r>
            <a:r>
              <a:rPr lang="ko-KR" altLang="en-US" dirty="0" smtClean="0"/>
              <a:t> 보장을 위해 장애 발생 시 회복 기능이 필요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88740"/>
            <a:ext cx="8918025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원자성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9" y="1718810"/>
            <a:ext cx="8335766" cy="4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3974</TotalTime>
  <Words>2469</Words>
  <Application>Microsoft Office PowerPoint</Application>
  <PresentationFormat>화면 슬라이드 쇼(4:3)</PresentationFormat>
  <Paragraphs>342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HY견고딕</vt:lpstr>
      <vt:lpstr>HY견명조</vt:lpstr>
      <vt:lpstr>HY헤드라인M</vt:lpstr>
      <vt:lpstr>맑은 고딕</vt:lpstr>
      <vt:lpstr>Arial</vt:lpstr>
      <vt:lpstr>Times New Roman</vt:lpstr>
      <vt:lpstr>Verdana</vt:lpstr>
      <vt:lpstr>Wingdings</vt:lpstr>
      <vt:lpstr>유닉스</vt:lpstr>
      <vt:lpstr>PowerPoint 프레젠테이션</vt:lpstr>
      <vt:lpstr>PowerPoint 프레젠테이션</vt:lpstr>
      <vt:lpstr>학습목표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ellyblue</cp:lastModifiedBy>
  <cp:revision>441</cp:revision>
  <dcterms:created xsi:type="dcterms:W3CDTF">2012-07-23T02:34:37Z</dcterms:created>
  <dcterms:modified xsi:type="dcterms:W3CDTF">2022-04-02T16:53:51Z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